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48" d="100"/>
          <a:sy n="48" d="100"/>
        </p:scale>
        <p:origin x="537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905B5-002C-443C-9506-BBA3E2856AFC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55CB5-220A-42ED-B072-7E5D681C5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157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1846-12C0-4D18-9CEF-A245AFE1CA13}" type="datetime1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270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97194-0963-4639-BE73-62B5F588B866}" type="datetime1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74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7D02-A08B-4A3E-A5BA-85901D880CB5}" type="datetime1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49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A7C-36C6-4D23-A39E-4AD1D33FCF5C}" type="datetime1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038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4C08-A080-4CDA-A84A-64B08E07AD37}" type="datetime1">
              <a:rPr lang="en-GB" smtClean="0"/>
              <a:t>07/12/2023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1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08E9-B1DC-4E82-B335-BFE90D81A306}" type="datetime1">
              <a:rPr lang="en-GB" smtClean="0"/>
              <a:t>07/12/2023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3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27F8-BCBD-46B7-A618-224EF17B5F61}" type="datetime1">
              <a:rPr lang="en-GB" smtClean="0"/>
              <a:t>07/12/2023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80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6C3-62D7-48BA-AAA0-F8536A957564}" type="datetime1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51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7336-D336-4EAC-918A-7013072C7206}" type="datetime1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24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78FD4-8A9A-4754-9421-CA9575B9CC89}" type="datetime1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32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F68E-2CF2-4D05-A421-24828B6990AF}" type="datetime1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9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CD1EC-629C-46D0-A84B-570991CB21FD}" type="datetime1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C1EB5-9848-4C26-B4C2-672AEEE3D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41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eft Arrow 13"/>
          <p:cNvSpPr/>
          <p:nvPr/>
        </p:nvSpPr>
        <p:spPr>
          <a:xfrm>
            <a:off x="6673191" y="333955"/>
            <a:ext cx="4680609" cy="170810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3497179" y="4883458"/>
            <a:ext cx="3895715" cy="767374"/>
          </a:xfrm>
          <a:prstGeom prst="roundRect">
            <a:avLst/>
          </a:prstGeom>
          <a:solidFill>
            <a:srgbClr val="FFDD71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EIF Counterparty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full legal denomination / country of incorporation / Tax residence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*Please provide ALL countries in which the entity is a resident for tax purposes</a:t>
            </a:r>
          </a:p>
          <a:p>
            <a:pPr algn="ctr"/>
            <a:endParaRPr lang="en-GB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8542" y="3382408"/>
            <a:ext cx="4014788" cy="58680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direct corporate shareholder:</a:t>
            </a:r>
            <a:endParaRPr 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full legal denomination / country of incorporation / Tax residence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en-GB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86263" y="3374462"/>
            <a:ext cx="3253790" cy="58680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direct corporate shareholder:</a:t>
            </a:r>
            <a:endParaRPr 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full legal denomination / country of incorporation / tax residence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0500" y="2143126"/>
            <a:ext cx="1766887" cy="5818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indirect shareholder: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 full denomination / country of incorporation / tax residence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38401" y="2143126"/>
            <a:ext cx="1766887" cy="5787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indirect shareholder: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 full denomination / country of incorporation / tax residence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804" y="661355"/>
            <a:ext cx="1130300" cy="10493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UBO: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Full name,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Date of birth, nationality and tax residency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64589" y="-26698"/>
            <a:ext cx="738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2060"/>
                </a:solidFill>
                <a:latin typeface="Arial" panose="020B0604020202020204" pitchFamily="34" charset="0"/>
              </a:rPr>
              <a:t>Sample of Ownership and Control structure chart</a:t>
            </a:r>
          </a:p>
          <a:p>
            <a:pPr algn="ctr"/>
            <a:endParaRPr lang="en-GB" sz="1600" u="sng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112668" y="4027769"/>
            <a:ext cx="0" cy="721038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90015" y="4077593"/>
            <a:ext cx="1244757" cy="671214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066800" y="2800117"/>
            <a:ext cx="7143" cy="529114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3291518" y="2782882"/>
            <a:ext cx="7143" cy="529114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131473" y="2786020"/>
            <a:ext cx="7143" cy="529114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02468" y="1780224"/>
            <a:ext cx="196692" cy="317195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1305342" y="1758950"/>
            <a:ext cx="254552" cy="346868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3762375" y="1731488"/>
            <a:ext cx="254552" cy="346868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936808" y="1731488"/>
            <a:ext cx="267652" cy="345441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 Diagonal Corner Rectangle 56"/>
          <p:cNvSpPr/>
          <p:nvPr/>
        </p:nvSpPr>
        <p:spPr>
          <a:xfrm>
            <a:off x="7392894" y="4556785"/>
            <a:ext cx="4652713" cy="2301215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I, the undersigned, hereby:</a:t>
            </a: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Confirm that this structure chart represents the current, full and accurate ownership and control structure. </a:t>
            </a:r>
          </a:p>
          <a:p>
            <a:pPr marL="171450" indent="-171450">
              <a:buFontTx/>
              <a:buChar char="-"/>
            </a:pP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Confirm that this structure chart includes all intermediate entities in the ownership chain together with all direct and indirect shareholders having effective control (voting) and/or holding (economic benefit)  of </a:t>
            </a:r>
            <a:r>
              <a:rPr lang="en-US" sz="900" b="1" u="sng" dirty="0">
                <a:solidFill>
                  <a:schemeClr val="tx1"/>
                </a:solidFill>
                <a:latin typeface="Arial" panose="020B0604020202020204" pitchFamily="34" charset="0"/>
              </a:rPr>
              <a:t>10%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 or more – the ultimate beneficial owner(s).</a:t>
            </a:r>
          </a:p>
          <a:p>
            <a:pPr marL="171450" indent="-171450">
              <a:buFontTx/>
              <a:buChar char="-"/>
            </a:pP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(if applicable) confirm there  are no ultimate beneficial owners</a:t>
            </a:r>
          </a:p>
          <a:p>
            <a:pPr marL="171450" indent="-171450">
              <a:buFontTx/>
              <a:buChar char="-"/>
            </a:pPr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Date: _________________________________</a:t>
            </a: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Name: _________________________________</a:t>
            </a: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GB" sz="1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345781" y="2143126"/>
            <a:ext cx="1766887" cy="5787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indirect shareholder: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 full denomination / country of incorporation / tax residence</a:t>
            </a:r>
          </a:p>
          <a:p>
            <a:pPr algn="ctr"/>
            <a:endParaRPr lang="en-US" sz="800" i="1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59" name="Round Diagonal Corner Rectangle 58"/>
          <p:cNvSpPr/>
          <p:nvPr/>
        </p:nvSpPr>
        <p:spPr>
          <a:xfrm>
            <a:off x="38517" y="5614988"/>
            <a:ext cx="2533650" cy="1119192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u="sng" dirty="0">
                <a:solidFill>
                  <a:schemeClr val="tx1"/>
                </a:solidFill>
                <a:latin typeface="Arial" panose="020B0604020202020204" pitchFamily="34" charset="0"/>
              </a:rPr>
              <a:t>Key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	Legal person</a:t>
            </a: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</a:rPr>
              <a:t>	Natural person / individual</a:t>
            </a:r>
            <a:endParaRPr lang="en-GB" sz="9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19100" y="6359125"/>
            <a:ext cx="361950" cy="35600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38542" y="5972175"/>
            <a:ext cx="663951" cy="3238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793" y="1799279"/>
            <a:ext cx="888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%</a:t>
            </a:r>
            <a:endParaRPr lang="en-GB" sz="8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98661" y="2755763"/>
            <a:ext cx="128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voting rights = 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equity shares =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Bearer shares: yes/no?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Nominee shares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506628" y="1826611"/>
            <a:ext cx="888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%</a:t>
            </a:r>
            <a:endParaRPr lang="en-GB" sz="8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18152" y="1672502"/>
            <a:ext cx="888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%</a:t>
            </a:r>
            <a:endParaRPr lang="en-GB" sz="8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029993" y="1696973"/>
            <a:ext cx="888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%</a:t>
            </a:r>
            <a:endParaRPr lang="en-GB" sz="8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9395" y="819810"/>
            <a:ext cx="344649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</a:rPr>
              <a:t>In case the EIF Counterparty or its (in)direct shareholders are:</a:t>
            </a:r>
          </a:p>
          <a:p>
            <a:r>
              <a:rPr lang="en-US" sz="900" dirty="0">
                <a:latin typeface="Arial" panose="020B0604020202020204" pitchFamily="34" charset="0"/>
              </a:rPr>
              <a:t>-   (partially) </a:t>
            </a:r>
            <a:r>
              <a:rPr lang="en-US" sz="900" b="1" dirty="0">
                <a:latin typeface="Arial" panose="020B0604020202020204" pitchFamily="34" charset="0"/>
              </a:rPr>
              <a:t>listed</a:t>
            </a:r>
            <a:r>
              <a:rPr lang="en-US" sz="900" dirty="0">
                <a:latin typeface="Arial" panose="020B0604020202020204" pitchFamily="34" charset="0"/>
              </a:rPr>
              <a:t>, then please indicate % free float  </a:t>
            </a:r>
          </a:p>
          <a:p>
            <a:r>
              <a:rPr lang="en-US" sz="900" dirty="0">
                <a:latin typeface="Arial" panose="020B0604020202020204" pitchFamily="34" charset="0"/>
              </a:rPr>
              <a:t>-   (partially) </a:t>
            </a:r>
            <a:r>
              <a:rPr lang="en-US" sz="900" b="1" dirty="0">
                <a:latin typeface="Arial" panose="020B0604020202020204" pitchFamily="34" charset="0"/>
              </a:rPr>
              <a:t>state owned</a:t>
            </a:r>
            <a:r>
              <a:rPr lang="en-US" sz="900" dirty="0">
                <a:latin typeface="Arial" panose="020B0604020202020204" pitchFamily="34" charset="0"/>
              </a:rPr>
              <a:t>, then please indicate such % and special arrangements , if any, (e.g. golden shares) in terms of control</a:t>
            </a:r>
          </a:p>
          <a:p>
            <a:endParaRPr lang="en-GB" sz="600" dirty="0">
              <a:latin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59894" y="4050719"/>
            <a:ext cx="1408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voting rights = 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equity shares =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Bearer shares: yes/no?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Nominee shares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35324" y="4152220"/>
            <a:ext cx="128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voting rights = 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equity shares =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Bearer shares: yes/no?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Nominee shares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C1EB5-9848-4C26-B4C2-672AEEE3DA00}" type="slidenum">
              <a:rPr lang="en-GB" smtClean="0"/>
              <a:t>1</a:t>
            </a:fld>
            <a:endParaRPr lang="en-GB" dirty="0"/>
          </a:p>
        </p:txBody>
      </p:sp>
      <p:sp>
        <p:nvSpPr>
          <p:cNvPr id="45" name="Oval 44"/>
          <p:cNvSpPr/>
          <p:nvPr/>
        </p:nvSpPr>
        <p:spPr>
          <a:xfrm>
            <a:off x="1234289" y="683869"/>
            <a:ext cx="1130300" cy="10493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UBO: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Full name,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Date of birth, nationality and tax residency</a:t>
            </a:r>
          </a:p>
        </p:txBody>
      </p:sp>
      <p:sp>
        <p:nvSpPr>
          <p:cNvPr id="48" name="Oval 47"/>
          <p:cNvSpPr/>
          <p:nvPr/>
        </p:nvSpPr>
        <p:spPr>
          <a:xfrm>
            <a:off x="3953740" y="674511"/>
            <a:ext cx="1130300" cy="10493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UBO: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Full name,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</a:rPr>
              <a:t>Date of birth, nationality and tax residency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96831" y="2778120"/>
            <a:ext cx="128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voting rights = 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equity shares =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Bearer shares: yes/no?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Nominee shares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40691" y="2752526"/>
            <a:ext cx="128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voting rights = 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% equity shares =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Bearer shares: yes/no?</a:t>
            </a:r>
          </a:p>
          <a:p>
            <a:r>
              <a:rPr lang="en-US" sz="800" i="1" dirty="0">
                <a:solidFill>
                  <a:schemeClr val="tx2"/>
                </a:solidFill>
                <a:latin typeface="Arial" panose="020B0604020202020204" pitchFamily="34" charset="0"/>
              </a:rPr>
              <a:t>Nominee shares</a:t>
            </a:r>
          </a:p>
        </p:txBody>
      </p:sp>
    </p:spTree>
    <p:extLst>
      <p:ext uri="{BB962C8B-B14F-4D97-AF65-F5344CB8AC3E}">
        <p14:creationId xmlns:p14="http://schemas.microsoft.com/office/powerpoint/2010/main" val="1130707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1493</TotalTime>
  <Words>386</Words>
  <Application>Microsoft Office PowerPoint</Application>
  <PresentationFormat>Widescreen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European Investment 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ORMOND Emilie</dc:creator>
  <cp:lastModifiedBy>JANSONS Martins</cp:lastModifiedBy>
  <cp:revision>80</cp:revision>
  <cp:lastPrinted>2018-07-16T07:10:03Z</cp:lastPrinted>
  <dcterms:created xsi:type="dcterms:W3CDTF">2018-04-30T08:36:42Z</dcterms:created>
  <dcterms:modified xsi:type="dcterms:W3CDTF">2023-12-07T11:06:17Z</dcterms:modified>
</cp:coreProperties>
</file>